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63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fb3aaa81-1a34-4887-b771-8fd568bad1e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4</a:t>
            </a:r>
            <a:r>
              <a:rPr lang="en-US" sz="2800" dirty="0"/>
              <a:t>:</a:t>
            </a:r>
            <a:r>
              <a:rPr lang="hr-HR" sz="2800" dirty="0"/>
              <a:t> </a:t>
            </a:r>
            <a:r>
              <a:rPr lang="hr-HR" sz="2800" dirty="0" err="1"/>
              <a:t>Lesson</a:t>
            </a:r>
            <a:r>
              <a:rPr lang="hr-HR" sz="2800" dirty="0"/>
              <a:t> 2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 err="1"/>
              <a:t>You’ve</a:t>
            </a:r>
            <a:r>
              <a:rPr lang="hr-HR" sz="2800" dirty="0"/>
              <a:t> </a:t>
            </a:r>
            <a:r>
              <a:rPr lang="hr-HR" sz="2800" dirty="0" err="1"/>
              <a:t>just</a:t>
            </a:r>
            <a:r>
              <a:rPr lang="hr-HR" sz="2800" dirty="0"/>
              <a:t> </a:t>
            </a:r>
            <a:r>
              <a:rPr lang="hr-HR" sz="2800" dirty="0" err="1"/>
              <a:t>got</a:t>
            </a:r>
            <a:r>
              <a:rPr lang="hr-HR" sz="2800" dirty="0"/>
              <a:t> </a:t>
            </a:r>
            <a:r>
              <a:rPr lang="hr-HR" sz="2800" dirty="0" err="1"/>
              <a:t>Banksy-ed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142091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hr-HR" sz="200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9823FA6-939B-47D4-84DE-9A820F3196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434" y="2967014"/>
            <a:ext cx="2361681" cy="30875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347F741-D942-4BAD-BE2C-21810C3203B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8843" y="3043093"/>
            <a:ext cx="2361682" cy="30875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444128-8BAE-4CA6-9F19-77C55B6F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866" y="974588"/>
            <a:ext cx="3514817" cy="4351338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2</a:t>
            </a:r>
            <a:r>
              <a:rPr lang="hr-HR" dirty="0"/>
              <a:t>: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opposites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EE0AA7-D2F6-47CA-A1D4-F3317DE4B5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503" y="1036057"/>
            <a:ext cx="7471563" cy="42283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EE886A-E614-4B73-944C-BFA0CD7FF376}"/>
              </a:ext>
            </a:extLst>
          </p:cNvPr>
          <p:cNvSpPr txBox="1"/>
          <p:nvPr/>
        </p:nvSpPr>
        <p:spPr>
          <a:xfrm>
            <a:off x="2982897" y="1495890"/>
            <a:ext cx="5326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i="1" dirty="0">
                <a:solidFill>
                  <a:srgbClr val="FF0000"/>
                </a:solidFill>
              </a:rPr>
              <a:t>10</a:t>
            </a:r>
          </a:p>
          <a:p>
            <a:r>
              <a:rPr lang="hr-HR" sz="2200" i="1" dirty="0">
                <a:solidFill>
                  <a:srgbClr val="FF0000"/>
                </a:solidFill>
              </a:rPr>
              <a:t>8</a:t>
            </a:r>
          </a:p>
          <a:p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  <a:p>
            <a:endParaRPr lang="hr-HR" sz="2200" i="1" dirty="0">
              <a:solidFill>
                <a:srgbClr val="FF0000"/>
              </a:solidFill>
            </a:endParaRPr>
          </a:p>
          <a:p>
            <a:r>
              <a:rPr lang="hr-HR" sz="2200" i="1" dirty="0">
                <a:solidFill>
                  <a:srgbClr val="FF0000"/>
                </a:solidFill>
              </a:rPr>
              <a:t>6</a:t>
            </a:r>
          </a:p>
          <a:p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  <a:p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  <a:p>
            <a:r>
              <a:rPr lang="hr-HR" sz="2200" i="1" dirty="0">
                <a:solidFill>
                  <a:srgbClr val="FF0000"/>
                </a:solidFill>
              </a:rPr>
              <a:t>9</a:t>
            </a:r>
          </a:p>
          <a:p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  <a:p>
            <a:r>
              <a:rPr lang="hr-HR" sz="2200" i="1" dirty="0">
                <a:solidFill>
                  <a:srgbClr val="FF0000"/>
                </a:solidFill>
              </a:rPr>
              <a:t>7</a:t>
            </a:r>
          </a:p>
          <a:p>
            <a:endParaRPr lang="hr-HR" sz="2200" i="1" dirty="0">
              <a:solidFill>
                <a:srgbClr val="FF0000"/>
              </a:solidFill>
            </a:endParaRPr>
          </a:p>
          <a:p>
            <a:endParaRPr lang="hr-HR" sz="2200" i="1" dirty="0">
              <a:solidFill>
                <a:srgbClr val="FF0000"/>
              </a:solidFill>
            </a:endParaRPr>
          </a:p>
          <a:p>
            <a:endParaRPr lang="hr-HR" sz="2400" i="1" dirty="0">
              <a:solidFill>
                <a:srgbClr val="FF0000"/>
              </a:solidFill>
            </a:endParaRPr>
          </a:p>
          <a:p>
            <a:endParaRPr lang="hr-HR" i="1" dirty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98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287154-0C78-42ED-A15A-1821D65DD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8085" y="907987"/>
            <a:ext cx="2494626" cy="4720455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3</a:t>
            </a:r>
            <a:r>
              <a:rPr lang="hr-HR" dirty="0"/>
              <a:t>: </a:t>
            </a:r>
            <a:r>
              <a:rPr lang="hr-HR" dirty="0" err="1"/>
              <a:t>Unscramble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letters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ADF4EA-131D-4A79-A203-C25DD69B2A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109" y="773190"/>
            <a:ext cx="8503891" cy="50573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2E32B51-245E-41DC-BAEE-1E0C1DA00E00}"/>
              </a:ext>
            </a:extLst>
          </p:cNvPr>
          <p:cNvSpPr txBox="1"/>
          <p:nvPr/>
        </p:nvSpPr>
        <p:spPr>
          <a:xfrm>
            <a:off x="5299969" y="1988598"/>
            <a:ext cx="140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original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7B4335-3E2C-4C55-A269-FC0FF50108B5}"/>
              </a:ext>
            </a:extLst>
          </p:cNvPr>
          <p:cNvSpPr txBox="1"/>
          <p:nvPr/>
        </p:nvSpPr>
        <p:spPr>
          <a:xfrm>
            <a:off x="3710866" y="2343704"/>
            <a:ext cx="140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rebellious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2FD41A-D97F-4647-8A76-268342CB7532}"/>
              </a:ext>
            </a:extLst>
          </p:cNvPr>
          <p:cNvSpPr txBox="1"/>
          <p:nvPr/>
        </p:nvSpPr>
        <p:spPr>
          <a:xfrm>
            <a:off x="4385569" y="2662730"/>
            <a:ext cx="140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materialistic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1EB320-DE0C-4B5F-8723-1330FDAFD29A}"/>
              </a:ext>
            </a:extLst>
          </p:cNvPr>
          <p:cNvSpPr txBox="1"/>
          <p:nvPr/>
        </p:nvSpPr>
        <p:spPr>
          <a:xfrm>
            <a:off x="2330388" y="3653161"/>
            <a:ext cx="176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unconventional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08050D-96AB-4EA2-976A-BAA0B4CCECD6}"/>
              </a:ext>
            </a:extLst>
          </p:cNvPr>
          <p:cNvSpPr txBox="1"/>
          <p:nvPr/>
        </p:nvSpPr>
        <p:spPr>
          <a:xfrm>
            <a:off x="1680839" y="3958893"/>
            <a:ext cx="158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misunderstood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91D0144-C22D-4BB8-92B9-822A62795FA9}"/>
              </a:ext>
            </a:extLst>
          </p:cNvPr>
          <p:cNvSpPr txBox="1"/>
          <p:nvPr/>
        </p:nvSpPr>
        <p:spPr>
          <a:xfrm>
            <a:off x="5113538" y="4303072"/>
            <a:ext cx="140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conservative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514FD65-E234-4ABA-A443-5DA3A0E9DC04}"/>
              </a:ext>
            </a:extLst>
          </p:cNvPr>
          <p:cNvSpPr txBox="1"/>
          <p:nvPr/>
        </p:nvSpPr>
        <p:spPr>
          <a:xfrm>
            <a:off x="2414726" y="4962618"/>
            <a:ext cx="140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witty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961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6B5FDB-8C24-4959-BA9E-FDEC9D196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364" y="615950"/>
            <a:ext cx="3423636" cy="4351338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4</a:t>
            </a:r>
            <a:r>
              <a:rPr lang="hr-HR" dirty="0"/>
              <a:t>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A55F3D-E28B-4AD2-8A44-A2993E841F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338" y="496315"/>
            <a:ext cx="7666894" cy="568064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156694-FBEF-46A4-AC4B-7C3D0F07410D}"/>
              </a:ext>
            </a:extLst>
          </p:cNvPr>
          <p:cNvSpPr txBox="1"/>
          <p:nvPr/>
        </p:nvSpPr>
        <p:spPr>
          <a:xfrm>
            <a:off x="2645546" y="1910918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prank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20CA82-4945-464E-95E5-492319140365}"/>
              </a:ext>
            </a:extLst>
          </p:cNvPr>
          <p:cNvSpPr txBox="1"/>
          <p:nvPr/>
        </p:nvSpPr>
        <p:spPr>
          <a:xfrm>
            <a:off x="2984377" y="3674608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iconic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42EF43-E61A-4126-A440-0D506404D1DB}"/>
              </a:ext>
            </a:extLst>
          </p:cNvPr>
          <p:cNvSpPr txBox="1"/>
          <p:nvPr/>
        </p:nvSpPr>
        <p:spPr>
          <a:xfrm>
            <a:off x="973585" y="4523912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auction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8BB48C1-8B5C-4366-9FF3-C9B113CA8FFA}"/>
              </a:ext>
            </a:extLst>
          </p:cNvPr>
          <p:cNvSpPr txBox="1"/>
          <p:nvPr/>
        </p:nvSpPr>
        <p:spPr>
          <a:xfrm>
            <a:off x="2154315" y="4782622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shred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B1D648-6F74-4167-81F6-46D133E7DE16}"/>
              </a:ext>
            </a:extLst>
          </p:cNvPr>
          <p:cNvSpPr txBox="1"/>
          <p:nvPr/>
        </p:nvSpPr>
        <p:spPr>
          <a:xfrm>
            <a:off x="973585" y="5636580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overpriced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3F498B6-5F5A-4FF7-B64A-362A5AD84FF3}"/>
              </a:ext>
            </a:extLst>
          </p:cNvPr>
          <p:cNvSpPr txBox="1"/>
          <p:nvPr/>
        </p:nvSpPr>
        <p:spPr>
          <a:xfrm>
            <a:off x="1563950" y="2785701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mural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033AD27-76D5-4890-8560-2239B145612A}"/>
              </a:ext>
            </a:extLst>
          </p:cNvPr>
          <p:cNvSpPr txBox="1"/>
          <p:nvPr/>
        </p:nvSpPr>
        <p:spPr>
          <a:xfrm>
            <a:off x="4403785" y="2544192"/>
            <a:ext cx="133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anonymous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D36B7AA-5067-4817-A54A-393342D75F7D}"/>
              </a:ext>
            </a:extLst>
          </p:cNvPr>
          <p:cNvSpPr txBox="1"/>
          <p:nvPr/>
        </p:nvSpPr>
        <p:spPr>
          <a:xfrm>
            <a:off x="4139954" y="3336639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motif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532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C033A0-E625-4F3E-9838-5F590445A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0" y="681037"/>
            <a:ext cx="3200400" cy="4351338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5</a:t>
            </a:r>
            <a:r>
              <a:rPr lang="hr-HR" dirty="0"/>
              <a:t>: Connect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relative</a:t>
            </a:r>
            <a:r>
              <a:rPr lang="hr-HR" dirty="0"/>
              <a:t> </a:t>
            </a:r>
            <a:r>
              <a:rPr lang="hr-HR" dirty="0" err="1"/>
              <a:t>pronouns</a:t>
            </a:r>
            <a:r>
              <a:rPr lang="hr-HR" dirty="0"/>
              <a:t>. </a:t>
            </a:r>
            <a:endParaRPr lang="hr-HR" dirty="0" smtClean="0"/>
          </a:p>
          <a:p>
            <a:pPr>
              <a:buNone/>
            </a:pPr>
            <a:r>
              <a:rPr lang="hr-HR" b="1" i="1" dirty="0" smtClean="0">
                <a:solidFill>
                  <a:srgbClr val="0070C0"/>
                </a:solidFill>
              </a:rPr>
              <a:t>who</a:t>
            </a:r>
            <a:r>
              <a:rPr lang="hr-HR" i="1" dirty="0">
                <a:solidFill>
                  <a:srgbClr val="0070C0"/>
                </a:solidFill>
              </a:rPr>
              <a:t>, </a:t>
            </a:r>
            <a:r>
              <a:rPr lang="hr-HR" b="1" i="1" dirty="0" err="1" smtClean="0">
                <a:solidFill>
                  <a:srgbClr val="0070C0"/>
                </a:solidFill>
              </a:rPr>
              <a:t>which</a:t>
            </a:r>
            <a:r>
              <a:rPr lang="hr-HR" b="1" i="1" dirty="0" smtClean="0">
                <a:solidFill>
                  <a:srgbClr val="0070C0"/>
                </a:solidFill>
              </a:rPr>
              <a:t>, </a:t>
            </a:r>
            <a:r>
              <a:rPr lang="hr-HR" b="1" i="1" dirty="0" err="1" smtClean="0">
                <a:solidFill>
                  <a:srgbClr val="0070C0"/>
                </a:solidFill>
              </a:rPr>
              <a:t>that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291490-5734-44B9-8DC4-3871DCF9E7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69" y="681037"/>
            <a:ext cx="7541320" cy="531018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F948697-6C73-4741-A559-6C80ED38C6FE}"/>
              </a:ext>
            </a:extLst>
          </p:cNvPr>
          <p:cNvSpPr txBox="1"/>
          <p:nvPr/>
        </p:nvSpPr>
        <p:spPr>
          <a:xfrm>
            <a:off x="1136342" y="1897797"/>
            <a:ext cx="73980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Amy bought a computer that her friend recommended.</a:t>
            </a:r>
            <a:endParaRPr lang="hr-HR" sz="2000" i="1" dirty="0">
              <a:solidFill>
                <a:srgbClr val="FF0000"/>
              </a:solidFill>
            </a:endParaRPr>
          </a:p>
          <a:p>
            <a:endParaRPr lang="hr-HR" sz="2000" i="1" dirty="0">
              <a:solidFill>
                <a:srgbClr val="FF0000"/>
              </a:solidFill>
            </a:endParaRPr>
          </a:p>
          <a:p>
            <a:r>
              <a:rPr lang="en-US" sz="2000" i="1" dirty="0">
                <a:solidFill>
                  <a:srgbClr val="FF0000"/>
                </a:solidFill>
              </a:rPr>
              <a:t>Ian broke a plate which was a wedding present. </a:t>
            </a:r>
            <a:endParaRPr lang="hr-HR" sz="2000" i="1" dirty="0">
              <a:solidFill>
                <a:srgbClr val="FF0000"/>
              </a:solidFill>
            </a:endParaRPr>
          </a:p>
          <a:p>
            <a:endParaRPr lang="en-US" sz="2000" i="1" dirty="0">
              <a:solidFill>
                <a:srgbClr val="FF0000"/>
              </a:solidFill>
            </a:endParaRPr>
          </a:p>
          <a:p>
            <a:r>
              <a:rPr lang="en-US" sz="2000" i="1" dirty="0">
                <a:solidFill>
                  <a:srgbClr val="FF0000"/>
                </a:solidFill>
              </a:rPr>
              <a:t>My best friend who is a lawyer lives in Scotland. </a:t>
            </a:r>
            <a:endParaRPr lang="hr-HR" sz="2000" i="1" dirty="0">
              <a:solidFill>
                <a:srgbClr val="FF0000"/>
              </a:solidFill>
            </a:endParaRPr>
          </a:p>
          <a:p>
            <a:endParaRPr lang="en-US" sz="2000" i="1" dirty="0">
              <a:solidFill>
                <a:srgbClr val="FF0000"/>
              </a:solidFill>
            </a:endParaRPr>
          </a:p>
          <a:p>
            <a:r>
              <a:rPr lang="en-US" sz="2000" i="1" dirty="0">
                <a:solidFill>
                  <a:srgbClr val="FF0000"/>
                </a:solidFill>
              </a:rPr>
              <a:t>The fruit that Steve bought is on the table.</a:t>
            </a:r>
            <a:endParaRPr lang="hr-HR" sz="2000" i="1" dirty="0">
              <a:solidFill>
                <a:srgbClr val="FF0000"/>
              </a:solidFill>
            </a:endParaRPr>
          </a:p>
          <a:p>
            <a:endParaRPr lang="en-US" sz="2000" i="1" dirty="0">
              <a:solidFill>
                <a:srgbClr val="FF0000"/>
              </a:solidFill>
            </a:endParaRPr>
          </a:p>
          <a:p>
            <a:r>
              <a:rPr lang="en-US" sz="2000" i="1" dirty="0">
                <a:solidFill>
                  <a:srgbClr val="FF0000"/>
                </a:solidFill>
              </a:rPr>
              <a:t>The watch that belonged to my grandma got broken. </a:t>
            </a:r>
            <a:endParaRPr lang="hr-HR" sz="2000" i="1" dirty="0">
              <a:solidFill>
                <a:srgbClr val="FF0000"/>
              </a:solidFill>
            </a:endParaRPr>
          </a:p>
          <a:p>
            <a:endParaRPr lang="hr-HR" sz="2000" i="1" dirty="0">
              <a:solidFill>
                <a:srgbClr val="FF0000"/>
              </a:solidFill>
            </a:endParaRPr>
          </a:p>
          <a:p>
            <a:r>
              <a:rPr lang="en-US" sz="2000" i="1" dirty="0">
                <a:solidFill>
                  <a:srgbClr val="FF0000"/>
                </a:solidFill>
              </a:rPr>
              <a:t>The customer complained to the manager who was very friendly.</a:t>
            </a:r>
            <a:endParaRPr lang="hr-HR" sz="2000" i="1" dirty="0">
              <a:solidFill>
                <a:srgbClr val="FF0000"/>
              </a:solidFill>
            </a:endParaRPr>
          </a:p>
          <a:p>
            <a:r>
              <a:rPr lang="en-US" sz="2000" i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I am reading a book that you gave to me. </a:t>
            </a:r>
          </a:p>
        </p:txBody>
      </p:sp>
    </p:spTree>
    <p:extLst>
      <p:ext uri="{BB962C8B-B14F-4D97-AF65-F5344CB8AC3E}">
        <p14:creationId xmlns="" xmlns:p14="http://schemas.microsoft.com/office/powerpoint/2010/main" val="2206458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8CBE03-7C77-453E-9AC2-B0061281D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4303" y="1355108"/>
            <a:ext cx="2742460" cy="4351338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6</a:t>
            </a:r>
            <a:r>
              <a:rPr lang="hr-HR" dirty="0"/>
              <a:t>: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nickname</a:t>
            </a:r>
            <a:r>
              <a:rPr lang="hr-HR" dirty="0"/>
              <a:t>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give</a:t>
            </a:r>
            <a:r>
              <a:rPr lang="hr-HR" dirty="0"/>
              <a:t> </a:t>
            </a:r>
            <a:r>
              <a:rPr lang="hr-HR" dirty="0" err="1"/>
              <a:t>yourself</a:t>
            </a:r>
            <a:r>
              <a:rPr lang="hr-HR" dirty="0"/>
              <a:t> </a:t>
            </a:r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a street artist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why</a:t>
            </a:r>
            <a:r>
              <a:rPr lang="hr-HR" dirty="0"/>
              <a:t>?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E98626E-2E91-495F-81F0-52F8622F29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37302"/>
            <a:ext cx="7790620" cy="50107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81876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=""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smtClean="0">
                <a:solidFill>
                  <a:prstClr val="black"/>
                </a:solidFill>
                <a:latin typeface="Calibri" panose="020F0502020204030204"/>
              </a:rPr>
              <a:t>PLAY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https://www.e-sfera.hr/dodatni-digitalni-sadrzaji/fb3aaa81-1a34-4887-b771-8fd568bad1e9/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160B45-7766-4269-B5AF-D71DD861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006" y="501650"/>
            <a:ext cx="5772244" cy="4351338"/>
          </a:xfrm>
        </p:spPr>
        <p:txBody>
          <a:bodyPr/>
          <a:lstStyle/>
          <a:p>
            <a:r>
              <a:rPr lang="hr-HR" b="1" dirty="0" err="1" smtClean="0"/>
              <a:t>Task</a:t>
            </a:r>
            <a:r>
              <a:rPr lang="hr-HR" b="1" dirty="0" smtClean="0"/>
              <a:t> </a:t>
            </a:r>
            <a:r>
              <a:rPr lang="hr-HR" b="1" dirty="0"/>
              <a:t>1</a:t>
            </a:r>
            <a:r>
              <a:rPr lang="hr-HR" dirty="0"/>
              <a:t>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statements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say</a:t>
            </a:r>
            <a:r>
              <a:rPr lang="hr-HR" dirty="0"/>
              <a:t> </a:t>
            </a:r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agree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. </a:t>
            </a:r>
            <a:endParaRPr lang="hr-HR" dirty="0" smtClean="0"/>
          </a:p>
          <a:p>
            <a:pPr>
              <a:buNone/>
            </a:pPr>
            <a:r>
              <a:rPr lang="hr-HR" i="1" dirty="0" smtClean="0"/>
              <a:t>       </a:t>
            </a:r>
            <a:r>
              <a:rPr lang="hr-HR" b="1" i="1" dirty="0" smtClean="0">
                <a:solidFill>
                  <a:srgbClr val="0070C0"/>
                </a:solidFill>
              </a:rPr>
              <a:t>I </a:t>
            </a:r>
            <a:r>
              <a:rPr lang="hr-HR" b="1" i="1" dirty="0" err="1">
                <a:solidFill>
                  <a:srgbClr val="0070C0"/>
                </a:solidFill>
              </a:rPr>
              <a:t>agree</a:t>
            </a:r>
            <a:r>
              <a:rPr lang="hr-HR" b="1" i="1" dirty="0">
                <a:solidFill>
                  <a:srgbClr val="0070C0"/>
                </a:solidFill>
              </a:rPr>
              <a:t> </a:t>
            </a:r>
            <a:r>
              <a:rPr lang="hr-HR" b="1" i="1" dirty="0" smtClean="0">
                <a:solidFill>
                  <a:srgbClr val="0070C0"/>
                </a:solidFill>
              </a:rPr>
              <a:t>/ </a:t>
            </a:r>
            <a:r>
              <a:rPr lang="hr-HR" b="1" i="1" dirty="0" err="1" smtClean="0">
                <a:solidFill>
                  <a:srgbClr val="0070C0"/>
                </a:solidFill>
              </a:rPr>
              <a:t>I</a:t>
            </a:r>
            <a:r>
              <a:rPr lang="hr-HR" b="1" i="1" dirty="0" smtClean="0">
                <a:solidFill>
                  <a:srgbClr val="0070C0"/>
                </a:solidFill>
              </a:rPr>
              <a:t> </a:t>
            </a:r>
            <a:r>
              <a:rPr lang="hr-HR" b="1" i="1" dirty="0">
                <a:solidFill>
                  <a:srgbClr val="0070C0"/>
                </a:solidFill>
              </a:rPr>
              <a:t>don’t </a:t>
            </a:r>
            <a:r>
              <a:rPr lang="hr-HR" b="1" i="1" dirty="0" err="1" smtClean="0">
                <a:solidFill>
                  <a:srgbClr val="0070C0"/>
                </a:solidFill>
              </a:rPr>
              <a:t>agree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E3691B7-A341-4A01-A33D-EC8ACEE27B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285A745-6E95-4114-9C46-240CCD65CB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4249" y="2343590"/>
            <a:ext cx="5400653" cy="306448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96020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5EEF14-61D5-4BF6-8D3E-FDCCC82BD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213" y="301625"/>
            <a:ext cx="5930561" cy="1889125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2</a:t>
            </a:r>
            <a:r>
              <a:rPr lang="hr-HR" dirty="0"/>
              <a:t>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article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find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 who </a:t>
            </a:r>
            <a:r>
              <a:rPr lang="hr-HR" dirty="0" err="1"/>
              <a:t>Banksy</a:t>
            </a:r>
            <a:r>
              <a:rPr lang="hr-HR" dirty="0"/>
              <a:t> is.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36B02F-1942-4051-8637-6416012DB1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1581F84-179D-4CD9-B0A8-44AD62D2DF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387" y="1616818"/>
            <a:ext cx="6775738" cy="50163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2F27568-D60A-4EBF-80C2-AF276F5DF9E0}"/>
              </a:ext>
            </a:extLst>
          </p:cNvPr>
          <p:cNvCxnSpPr/>
          <p:nvPr/>
        </p:nvCxnSpPr>
        <p:spPr>
          <a:xfrm>
            <a:off x="6933460" y="3429000"/>
            <a:ext cx="22105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72EAC25-C862-4D8B-92C3-495F78E796E8}"/>
              </a:ext>
            </a:extLst>
          </p:cNvPr>
          <p:cNvCxnSpPr>
            <a:cxnSpLocks/>
          </p:cNvCxnSpPr>
          <p:nvPr/>
        </p:nvCxnSpPr>
        <p:spPr>
          <a:xfrm>
            <a:off x="3062796" y="3595456"/>
            <a:ext cx="30332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01D894E-61FE-484E-900D-35C56D3EE988}"/>
              </a:ext>
            </a:extLst>
          </p:cNvPr>
          <p:cNvCxnSpPr/>
          <p:nvPr/>
        </p:nvCxnSpPr>
        <p:spPr>
          <a:xfrm>
            <a:off x="6933460" y="3604334"/>
            <a:ext cx="153583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29589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6E16EF-2E20-4E17-B086-947AFE6AF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423" y="358775"/>
            <a:ext cx="6024701" cy="1736725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3</a:t>
            </a:r>
            <a:r>
              <a:rPr lang="hr-HR" dirty="0"/>
              <a:t>: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use to </a:t>
            </a:r>
            <a:r>
              <a:rPr lang="hr-HR" dirty="0" err="1"/>
              <a:t>describe</a:t>
            </a:r>
            <a:r>
              <a:rPr lang="hr-HR" dirty="0"/>
              <a:t> </a:t>
            </a:r>
            <a:r>
              <a:rPr lang="hr-HR" dirty="0" err="1"/>
              <a:t>Banksy</a:t>
            </a:r>
            <a:r>
              <a:rPr lang="hr-HR" dirty="0"/>
              <a:t>?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96BCF61-BCA6-42E8-95EC-52C8353187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238750" cy="6848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C90466-8C4B-4684-A756-99367CA721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2142" y="2440562"/>
            <a:ext cx="6026207" cy="285940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828131-AB57-4888-93F3-5B324BAD199D}"/>
              </a:ext>
            </a:extLst>
          </p:cNvPr>
          <p:cNvSpPr txBox="1"/>
          <p:nvPr/>
        </p:nvSpPr>
        <p:spPr>
          <a:xfrm>
            <a:off x="7683022" y="1828800"/>
            <a:ext cx="37425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w</a:t>
            </a:r>
            <a:r>
              <a:rPr lang="hr-HR" b="1" dirty="0" err="1" smtClean="0"/>
              <a:t>itty</a:t>
            </a:r>
            <a:r>
              <a:rPr lang="hr-HR" dirty="0" smtClean="0"/>
              <a:t> </a:t>
            </a:r>
            <a:r>
              <a:rPr lang="hr-HR" dirty="0"/>
              <a:t>= duhovit</a:t>
            </a:r>
          </a:p>
          <a:p>
            <a:r>
              <a:rPr lang="hr-HR" b="1" dirty="0" err="1"/>
              <a:t>o</a:t>
            </a:r>
            <a:r>
              <a:rPr lang="hr-HR" b="1" dirty="0" err="1" smtClean="0"/>
              <a:t>pen</a:t>
            </a:r>
            <a:r>
              <a:rPr lang="hr-HR" b="1" dirty="0" smtClean="0"/>
              <a:t>-</a:t>
            </a:r>
            <a:r>
              <a:rPr lang="hr-HR" b="1" dirty="0" err="1" smtClean="0"/>
              <a:t>minded</a:t>
            </a:r>
            <a:r>
              <a:rPr lang="hr-HR" dirty="0" smtClean="0"/>
              <a:t> </a:t>
            </a:r>
            <a:r>
              <a:rPr lang="hr-HR" dirty="0"/>
              <a:t>= otvorenog uma</a:t>
            </a:r>
          </a:p>
          <a:p>
            <a:r>
              <a:rPr lang="hr-HR" b="1" dirty="0"/>
              <a:t>o</a:t>
            </a:r>
            <a:r>
              <a:rPr lang="hr-HR" b="1" dirty="0" smtClean="0"/>
              <a:t>ld-</a:t>
            </a:r>
            <a:r>
              <a:rPr lang="hr-HR" b="1" dirty="0" err="1" smtClean="0"/>
              <a:t>fashioned</a:t>
            </a:r>
            <a:r>
              <a:rPr lang="hr-HR" b="1" dirty="0" smtClean="0"/>
              <a:t> </a:t>
            </a:r>
            <a:r>
              <a:rPr lang="hr-HR" dirty="0"/>
              <a:t>= staromodan</a:t>
            </a:r>
          </a:p>
          <a:p>
            <a:r>
              <a:rPr lang="hr-HR" b="1" dirty="0" err="1"/>
              <a:t>c</a:t>
            </a:r>
            <a:r>
              <a:rPr lang="hr-HR" b="1" dirty="0" err="1" smtClean="0"/>
              <a:t>reative</a:t>
            </a:r>
            <a:r>
              <a:rPr lang="hr-HR" dirty="0" smtClean="0"/>
              <a:t> </a:t>
            </a:r>
            <a:r>
              <a:rPr lang="hr-HR" dirty="0"/>
              <a:t>= kreativan</a:t>
            </a:r>
          </a:p>
          <a:p>
            <a:r>
              <a:rPr lang="hr-HR" b="1" dirty="0" err="1"/>
              <a:t>b</a:t>
            </a:r>
            <a:r>
              <a:rPr lang="hr-HR" b="1" dirty="0" err="1" smtClean="0"/>
              <a:t>oring</a:t>
            </a:r>
            <a:r>
              <a:rPr lang="hr-HR" dirty="0" smtClean="0"/>
              <a:t> </a:t>
            </a:r>
            <a:r>
              <a:rPr lang="hr-HR" dirty="0"/>
              <a:t>= dosadan</a:t>
            </a:r>
          </a:p>
          <a:p>
            <a:r>
              <a:rPr lang="hr-HR" b="1" dirty="0" err="1"/>
              <a:t>u</a:t>
            </a:r>
            <a:r>
              <a:rPr lang="hr-HR" b="1" dirty="0" err="1" smtClean="0"/>
              <a:t>nconventional</a:t>
            </a:r>
            <a:r>
              <a:rPr lang="hr-HR" dirty="0" smtClean="0"/>
              <a:t> </a:t>
            </a:r>
            <a:r>
              <a:rPr lang="hr-HR" dirty="0"/>
              <a:t>= nekonvencionalan</a:t>
            </a:r>
          </a:p>
          <a:p>
            <a:r>
              <a:rPr lang="hr-HR" b="1" dirty="0" err="1"/>
              <a:t>a</a:t>
            </a:r>
            <a:r>
              <a:rPr lang="hr-HR" b="1" dirty="0" err="1" smtClean="0"/>
              <a:t>mbitious</a:t>
            </a:r>
            <a:r>
              <a:rPr lang="hr-HR" dirty="0" smtClean="0"/>
              <a:t> </a:t>
            </a:r>
            <a:r>
              <a:rPr lang="hr-HR" dirty="0"/>
              <a:t>= ambiciozan</a:t>
            </a:r>
          </a:p>
          <a:p>
            <a:r>
              <a:rPr lang="hr-HR" b="1" dirty="0" err="1"/>
              <a:t>m</a:t>
            </a:r>
            <a:r>
              <a:rPr lang="hr-HR" b="1" dirty="0" err="1" smtClean="0"/>
              <a:t>aterialisti</a:t>
            </a:r>
            <a:r>
              <a:rPr lang="hr-HR" dirty="0" err="1" smtClean="0"/>
              <a:t>c</a:t>
            </a:r>
            <a:r>
              <a:rPr lang="hr-HR" dirty="0" smtClean="0"/>
              <a:t> </a:t>
            </a:r>
            <a:r>
              <a:rPr lang="hr-HR" dirty="0"/>
              <a:t>= materijalist</a:t>
            </a:r>
          </a:p>
          <a:p>
            <a:r>
              <a:rPr lang="hr-HR" b="1" dirty="0" err="1"/>
              <a:t>t</a:t>
            </a:r>
            <a:r>
              <a:rPr lang="hr-HR" b="1" dirty="0" err="1" smtClean="0"/>
              <a:t>alented</a:t>
            </a:r>
            <a:r>
              <a:rPr lang="hr-HR" dirty="0" smtClean="0"/>
              <a:t> </a:t>
            </a:r>
            <a:r>
              <a:rPr lang="hr-HR" dirty="0"/>
              <a:t>= nadaren</a:t>
            </a:r>
          </a:p>
          <a:p>
            <a:r>
              <a:rPr lang="hr-HR" b="1" dirty="0" err="1"/>
              <a:t>p</a:t>
            </a:r>
            <a:r>
              <a:rPr lang="hr-HR" b="1" dirty="0" err="1" smtClean="0"/>
              <a:t>oor</a:t>
            </a:r>
            <a:r>
              <a:rPr lang="hr-HR" dirty="0" smtClean="0"/>
              <a:t> </a:t>
            </a:r>
            <a:r>
              <a:rPr lang="hr-HR" dirty="0"/>
              <a:t>= siromašan</a:t>
            </a:r>
          </a:p>
          <a:p>
            <a:r>
              <a:rPr lang="hr-HR" b="1" dirty="0" err="1"/>
              <a:t>c</a:t>
            </a:r>
            <a:r>
              <a:rPr lang="hr-HR" b="1" dirty="0" err="1" smtClean="0"/>
              <a:t>onservative</a:t>
            </a:r>
            <a:r>
              <a:rPr lang="hr-HR" dirty="0" smtClean="0"/>
              <a:t> </a:t>
            </a:r>
            <a:r>
              <a:rPr lang="hr-HR" dirty="0"/>
              <a:t>= konzervativan</a:t>
            </a:r>
          </a:p>
          <a:p>
            <a:r>
              <a:rPr lang="hr-HR" b="1" dirty="0" err="1"/>
              <a:t>m</a:t>
            </a:r>
            <a:r>
              <a:rPr lang="hr-HR" b="1" dirty="0" err="1" smtClean="0"/>
              <a:t>isunderstood</a:t>
            </a:r>
            <a:r>
              <a:rPr lang="hr-HR" dirty="0" smtClean="0"/>
              <a:t> </a:t>
            </a:r>
            <a:r>
              <a:rPr lang="hr-HR" dirty="0"/>
              <a:t>= neshvaćen</a:t>
            </a:r>
          </a:p>
          <a:p>
            <a:r>
              <a:rPr lang="hr-HR" b="1" dirty="0" err="1"/>
              <a:t>c</a:t>
            </a:r>
            <a:r>
              <a:rPr lang="hr-HR" b="1" dirty="0" err="1" smtClean="0"/>
              <a:t>ontroversial</a:t>
            </a:r>
            <a:r>
              <a:rPr lang="hr-HR" b="1" dirty="0" smtClean="0"/>
              <a:t> </a:t>
            </a:r>
            <a:r>
              <a:rPr lang="hr-HR" dirty="0"/>
              <a:t>= kontroverzan</a:t>
            </a:r>
          </a:p>
          <a:p>
            <a:r>
              <a:rPr lang="hr-HR" b="1" dirty="0" err="1"/>
              <a:t>r</a:t>
            </a:r>
            <a:r>
              <a:rPr lang="hr-HR" b="1" dirty="0" err="1" smtClean="0"/>
              <a:t>ebellious</a:t>
            </a:r>
            <a:r>
              <a:rPr lang="hr-HR" dirty="0" smtClean="0"/>
              <a:t> </a:t>
            </a:r>
            <a:r>
              <a:rPr lang="hr-HR" dirty="0"/>
              <a:t>= buntovan</a:t>
            </a:r>
          </a:p>
          <a:p>
            <a:r>
              <a:rPr lang="hr-HR" b="1" dirty="0"/>
              <a:t>o</a:t>
            </a:r>
            <a:r>
              <a:rPr lang="hr-HR" b="1" dirty="0" smtClean="0"/>
              <a:t>riginal</a:t>
            </a:r>
            <a:r>
              <a:rPr lang="hr-HR" dirty="0" smtClean="0"/>
              <a:t> </a:t>
            </a:r>
            <a:r>
              <a:rPr lang="hr-HR" dirty="0"/>
              <a:t>= originalan</a:t>
            </a:r>
          </a:p>
          <a:p>
            <a:r>
              <a:rPr lang="hr-H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7972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D67468-0C36-4EF1-A61C-FFDAFD4F6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794" y="318733"/>
            <a:ext cx="5916506" cy="1300517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4</a:t>
            </a:r>
            <a:r>
              <a:rPr lang="hr-HR" dirty="0"/>
              <a:t>: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to </a:t>
            </a:r>
            <a:r>
              <a:rPr lang="hr-HR" dirty="0" err="1"/>
              <a:t>definitions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21ABD7E-86B1-408B-98B6-DC8119ED1A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36918" cy="6852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6D41E10-365E-4CF9-B9B4-8BBBEE2406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7257" y="2060034"/>
            <a:ext cx="8016636" cy="38835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F75BF9-1E9E-462D-B623-59A155060751}"/>
              </a:ext>
            </a:extLst>
          </p:cNvPr>
          <p:cNvSpPr txBox="1"/>
          <p:nvPr/>
        </p:nvSpPr>
        <p:spPr>
          <a:xfrm>
            <a:off x="4350058" y="2370338"/>
            <a:ext cx="4705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5</a:t>
            </a:r>
          </a:p>
          <a:p>
            <a:endParaRPr lang="hr-HR" i="1" dirty="0">
              <a:solidFill>
                <a:srgbClr val="FF0000"/>
              </a:solidFill>
            </a:endParaRPr>
          </a:p>
          <a:p>
            <a:r>
              <a:rPr lang="hr-HR" i="1" dirty="0">
                <a:solidFill>
                  <a:srgbClr val="FF0000"/>
                </a:solidFill>
              </a:rPr>
              <a:t>4</a:t>
            </a:r>
          </a:p>
          <a:p>
            <a:r>
              <a:rPr lang="hr-HR" i="1" dirty="0">
                <a:solidFill>
                  <a:srgbClr val="FF0000"/>
                </a:solidFill>
              </a:rPr>
              <a:t>3</a:t>
            </a:r>
          </a:p>
          <a:p>
            <a:r>
              <a:rPr lang="hr-HR" i="1" dirty="0">
                <a:solidFill>
                  <a:srgbClr val="FF0000"/>
                </a:solidFill>
              </a:rPr>
              <a:t>9</a:t>
            </a:r>
          </a:p>
          <a:p>
            <a:r>
              <a:rPr lang="hr-HR" i="1" dirty="0">
                <a:solidFill>
                  <a:srgbClr val="FF0000"/>
                </a:solidFill>
              </a:rPr>
              <a:t>1</a:t>
            </a:r>
          </a:p>
          <a:p>
            <a:r>
              <a:rPr lang="hr-HR" i="1" dirty="0">
                <a:solidFill>
                  <a:srgbClr val="FF0000"/>
                </a:solidFill>
              </a:rPr>
              <a:t>6</a:t>
            </a:r>
          </a:p>
          <a:p>
            <a:r>
              <a:rPr lang="hr-HR" i="1" dirty="0">
                <a:solidFill>
                  <a:srgbClr val="FF0000"/>
                </a:solidFill>
              </a:rPr>
              <a:t>8</a:t>
            </a:r>
          </a:p>
          <a:p>
            <a:r>
              <a:rPr lang="hr-HR" i="1" dirty="0">
                <a:solidFill>
                  <a:srgbClr val="FF0000"/>
                </a:solidFill>
              </a:rPr>
              <a:t>2</a:t>
            </a:r>
          </a:p>
          <a:p>
            <a:endParaRPr lang="hr-HR" i="1" dirty="0">
              <a:solidFill>
                <a:srgbClr val="FF0000"/>
              </a:solidFill>
            </a:endParaRPr>
          </a:p>
          <a:p>
            <a:r>
              <a:rPr lang="hr-HR" i="1" dirty="0">
                <a:solidFill>
                  <a:srgbClr val="FF0000"/>
                </a:solidFill>
              </a:rPr>
              <a:t>10</a:t>
            </a:r>
          </a:p>
          <a:p>
            <a:r>
              <a:rPr lang="hr-HR" i="1" dirty="0">
                <a:solidFill>
                  <a:srgbClr val="FF0000"/>
                </a:solidFill>
              </a:rPr>
              <a:t>7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550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1F37F2-9696-4DDE-BB22-6B29BE49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00" y="377825"/>
            <a:ext cx="5591175" cy="1955800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5</a:t>
            </a:r>
            <a:r>
              <a:rPr lang="hr-HR" dirty="0"/>
              <a:t>: </a:t>
            </a:r>
            <a:r>
              <a:rPr lang="hr-HR" dirty="0" err="1"/>
              <a:t>Finish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49294B0-79D9-4614-9CD6-E4DE5EB91E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02"/>
            <a:ext cx="5236918" cy="6852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FADB150-9629-4816-BB37-880D0FA893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3018"/>
          <a:stretch/>
        </p:blipFill>
        <p:spPr>
          <a:xfrm>
            <a:off x="715031" y="2018744"/>
            <a:ext cx="6613302" cy="312663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E75886-93DB-47AF-8409-1D0BC9F61872}"/>
              </a:ext>
            </a:extLst>
          </p:cNvPr>
          <p:cNvSpPr txBox="1"/>
          <p:nvPr/>
        </p:nvSpPr>
        <p:spPr>
          <a:xfrm>
            <a:off x="7450762" y="2006055"/>
            <a:ext cx="40262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1 'Girl with Balloon' is a famous painting that </a:t>
            </a:r>
            <a:r>
              <a:rPr lang="en-US" b="1" i="1" dirty="0">
                <a:solidFill>
                  <a:srgbClr val="FF0000"/>
                </a:solidFill>
              </a:rPr>
              <a:t>was shredded to pieces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  <a:p>
            <a:r>
              <a:rPr lang="en-US" i="1" dirty="0">
                <a:solidFill>
                  <a:srgbClr val="FF0000"/>
                </a:solidFill>
              </a:rPr>
              <a:t>2 Banksy is a famous street artist who </a:t>
            </a:r>
            <a:r>
              <a:rPr lang="en-US" b="1" i="1" dirty="0">
                <a:solidFill>
                  <a:srgbClr val="FF0000"/>
                </a:solidFill>
              </a:rPr>
              <a:t>probably comes from Bristol, the UK.</a:t>
            </a:r>
          </a:p>
          <a:p>
            <a:r>
              <a:rPr lang="en-US" i="1" dirty="0">
                <a:solidFill>
                  <a:srgbClr val="FF0000"/>
                </a:solidFill>
              </a:rPr>
              <a:t>3 The Mild </a:t>
            </a:r>
            <a:r>
              <a:rPr lang="en-US" i="1" dirty="0" err="1">
                <a:solidFill>
                  <a:srgbClr val="FF0000"/>
                </a:solidFill>
              </a:rPr>
              <a:t>Mild</a:t>
            </a:r>
            <a:r>
              <a:rPr lang="en-US" i="1" dirty="0">
                <a:solidFill>
                  <a:srgbClr val="FF0000"/>
                </a:solidFill>
              </a:rPr>
              <a:t> West is a mural in Bristol which </a:t>
            </a:r>
            <a:r>
              <a:rPr lang="en-US" b="1" i="1" dirty="0">
                <a:solidFill>
                  <a:srgbClr val="FF0000"/>
                </a:solidFill>
              </a:rPr>
              <a:t>shows a teddy bear throwing a Molotov cocktail at the police.</a:t>
            </a:r>
          </a:p>
          <a:p>
            <a:r>
              <a:rPr lang="en-US" i="1" dirty="0">
                <a:solidFill>
                  <a:srgbClr val="FF0000"/>
                </a:solidFill>
              </a:rPr>
              <a:t>4 </a:t>
            </a:r>
            <a:r>
              <a:rPr lang="en-US" i="1" dirty="0" err="1">
                <a:solidFill>
                  <a:srgbClr val="FF0000"/>
                </a:solidFill>
              </a:rPr>
              <a:t>Stencilling</a:t>
            </a:r>
            <a:r>
              <a:rPr lang="en-US" i="1" dirty="0">
                <a:solidFill>
                  <a:srgbClr val="FF0000"/>
                </a:solidFill>
              </a:rPr>
              <a:t> is a technique that </a:t>
            </a:r>
            <a:r>
              <a:rPr lang="en-US" b="1" i="1" dirty="0">
                <a:solidFill>
                  <a:srgbClr val="FF0000"/>
                </a:solidFill>
              </a:rPr>
              <a:t>ensures easier and faster reproduction.</a:t>
            </a:r>
          </a:p>
          <a:p>
            <a:r>
              <a:rPr lang="en-US" i="1" dirty="0">
                <a:solidFill>
                  <a:srgbClr val="FF0000"/>
                </a:solidFill>
              </a:rPr>
              <a:t>5 Banksy believes that </a:t>
            </a:r>
            <a:r>
              <a:rPr lang="en-US" b="1" i="1" dirty="0">
                <a:solidFill>
                  <a:srgbClr val="FF0000"/>
                </a:solidFill>
              </a:rPr>
              <a:t>art shouldn’t be so commercialized or overpriced.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42A9C4D-7CF2-4A4E-B460-F55238EAAB75}"/>
              </a:ext>
            </a:extLst>
          </p:cNvPr>
          <p:cNvSpPr/>
          <p:nvPr/>
        </p:nvSpPr>
        <p:spPr>
          <a:xfrm>
            <a:off x="2139518" y="5326603"/>
            <a:ext cx="2911876" cy="1287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1711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C616D-0083-4D22-BDDD-1D68F47D9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929"/>
          </a:xfrm>
        </p:spPr>
        <p:txBody>
          <a:bodyPr>
            <a:normAutofit fontScale="90000"/>
          </a:bodyPr>
          <a:lstStyle/>
          <a:p>
            <a:r>
              <a:rPr lang="hr-HR" dirty="0"/>
              <a:t>Zapiši u bilježnicu: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91E852-5481-4228-8319-68B093934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765" y="1505520"/>
            <a:ext cx="6474781" cy="4987355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 err="1" smtClean="0"/>
              <a:t>Relative</a:t>
            </a:r>
            <a:r>
              <a:rPr lang="hr-HR" b="1" dirty="0" smtClean="0"/>
              <a:t> </a:t>
            </a:r>
            <a:r>
              <a:rPr lang="hr-HR" b="1" dirty="0" err="1"/>
              <a:t>clauses</a:t>
            </a:r>
            <a:endParaRPr lang="hr-HR" b="1" dirty="0"/>
          </a:p>
          <a:p>
            <a:pPr marL="0" indent="0" algn="ctr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 err="1"/>
              <a:t>Relative</a:t>
            </a:r>
            <a:r>
              <a:rPr lang="hr-HR" b="1" dirty="0"/>
              <a:t> </a:t>
            </a:r>
            <a:r>
              <a:rPr lang="hr-HR" b="1" dirty="0" err="1"/>
              <a:t>pronouns</a:t>
            </a:r>
            <a:r>
              <a:rPr lang="hr-HR" dirty="0"/>
              <a:t>: </a:t>
            </a:r>
            <a:r>
              <a:rPr lang="hr-HR" b="1" dirty="0" err="1">
                <a:solidFill>
                  <a:srgbClr val="0070C0"/>
                </a:solidFill>
              </a:rPr>
              <a:t>who</a:t>
            </a:r>
            <a:r>
              <a:rPr lang="hr-HR" b="1" dirty="0">
                <a:solidFill>
                  <a:srgbClr val="0070C0"/>
                </a:solidFill>
              </a:rPr>
              <a:t>, </a:t>
            </a:r>
            <a:r>
              <a:rPr lang="hr-HR" b="1" dirty="0" err="1">
                <a:solidFill>
                  <a:srgbClr val="0070C0"/>
                </a:solidFill>
              </a:rPr>
              <a:t>which</a:t>
            </a:r>
            <a:r>
              <a:rPr lang="hr-HR" b="1" dirty="0">
                <a:solidFill>
                  <a:srgbClr val="0070C0"/>
                </a:solidFill>
              </a:rPr>
              <a:t>, </a:t>
            </a:r>
            <a:r>
              <a:rPr lang="hr-HR" b="1" dirty="0" err="1">
                <a:solidFill>
                  <a:srgbClr val="0070C0"/>
                </a:solidFill>
              </a:rPr>
              <a:t>that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b="1" dirty="0" err="1"/>
              <a:t>Relative</a:t>
            </a:r>
            <a:r>
              <a:rPr lang="hr-HR" b="1" dirty="0"/>
              <a:t> </a:t>
            </a:r>
            <a:r>
              <a:rPr lang="hr-HR" b="1" dirty="0" err="1"/>
              <a:t>clauses</a:t>
            </a:r>
            <a:r>
              <a:rPr lang="hr-HR" b="1" dirty="0"/>
              <a:t> </a:t>
            </a:r>
            <a:r>
              <a:rPr lang="hr-HR" b="1" dirty="0" err="1"/>
              <a:t>tells</a:t>
            </a:r>
            <a:r>
              <a:rPr lang="hr-HR" b="1" dirty="0"/>
              <a:t> </a:t>
            </a:r>
            <a:r>
              <a:rPr lang="hr-HR" b="1" dirty="0" err="1"/>
              <a:t>us</a:t>
            </a:r>
            <a:r>
              <a:rPr lang="hr-HR" b="1" dirty="0"/>
              <a:t> more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people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things</a:t>
            </a:r>
            <a:r>
              <a:rPr lang="hr-HR" b="1" dirty="0"/>
              <a:t>. </a:t>
            </a:r>
          </a:p>
          <a:p>
            <a:pPr marL="0" indent="0">
              <a:buNone/>
            </a:pPr>
            <a:r>
              <a:rPr lang="hr-HR" b="1" i="1" dirty="0" err="1">
                <a:solidFill>
                  <a:srgbClr val="0070C0"/>
                </a:solidFill>
              </a:rPr>
              <a:t>who</a:t>
            </a:r>
            <a:r>
              <a:rPr lang="hr-HR" dirty="0"/>
              <a:t> – for </a:t>
            </a:r>
            <a:r>
              <a:rPr lang="hr-HR" dirty="0" err="1"/>
              <a:t>people</a:t>
            </a:r>
            <a:endParaRPr lang="hr-HR" dirty="0"/>
          </a:p>
          <a:p>
            <a:pPr marL="0" indent="0">
              <a:buNone/>
            </a:pPr>
            <a:r>
              <a:rPr lang="hr-HR" b="1" i="1" dirty="0" err="1">
                <a:solidFill>
                  <a:srgbClr val="0070C0"/>
                </a:solidFill>
              </a:rPr>
              <a:t>which</a:t>
            </a:r>
            <a:r>
              <a:rPr lang="hr-HR" dirty="0"/>
              <a:t> – for </a:t>
            </a:r>
            <a:r>
              <a:rPr lang="hr-HR" dirty="0" err="1"/>
              <a:t>things</a:t>
            </a:r>
            <a:endParaRPr lang="hr-HR" dirty="0"/>
          </a:p>
          <a:p>
            <a:pPr marL="0" indent="0">
              <a:buNone/>
            </a:pPr>
            <a:r>
              <a:rPr lang="hr-HR" b="1" i="1" dirty="0" err="1">
                <a:solidFill>
                  <a:srgbClr val="0070C0"/>
                </a:solidFill>
              </a:rPr>
              <a:t>that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dirty="0"/>
              <a:t>– </a:t>
            </a:r>
            <a:r>
              <a:rPr lang="hr-HR" dirty="0" err="1"/>
              <a:t>both</a:t>
            </a:r>
            <a:r>
              <a:rPr lang="hr-HR" dirty="0"/>
              <a:t>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things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B8D884-2B14-4031-9267-8EE2D55CAE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8845" y="2525738"/>
            <a:ext cx="3767070" cy="258142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57893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F5F5D9-37AC-44B1-8CB6-B4503311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686" y="399494"/>
            <a:ext cx="5619565" cy="4232753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7</a:t>
            </a:r>
            <a:r>
              <a:rPr lang="hr-HR" dirty="0"/>
              <a:t>: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ask</a:t>
            </a:r>
            <a:r>
              <a:rPr lang="hr-HR" dirty="0"/>
              <a:t> </a:t>
            </a:r>
            <a:r>
              <a:rPr lang="hr-HR" dirty="0" err="1"/>
              <a:t>Banksy</a:t>
            </a:r>
            <a:r>
              <a:rPr lang="hr-HR" dirty="0"/>
              <a:t> </a:t>
            </a:r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given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opportunity</a:t>
            </a:r>
            <a:r>
              <a:rPr lang="hr-HR" dirty="0"/>
              <a:t>? </a:t>
            </a:r>
            <a:r>
              <a:rPr lang="hr-HR" dirty="0" err="1"/>
              <a:t>Write</a:t>
            </a:r>
            <a:r>
              <a:rPr lang="hr-HR" dirty="0"/>
              <a:t> at </a:t>
            </a:r>
            <a:r>
              <a:rPr lang="hr-HR" dirty="0" err="1"/>
              <a:t>least</a:t>
            </a:r>
            <a:r>
              <a:rPr lang="hr-HR" dirty="0"/>
              <a:t> </a:t>
            </a:r>
            <a:r>
              <a:rPr lang="hr-HR" dirty="0" err="1"/>
              <a:t>five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454094E-0F80-4C01-99CA-719F639296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02"/>
            <a:ext cx="5236918" cy="6852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7A0C468-2578-473A-81F5-28B7A1575D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2705" y="3557688"/>
            <a:ext cx="7230508" cy="180488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49047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52AFE1-9DFF-4491-80A6-07F3E135E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9769" y="541082"/>
            <a:ext cx="2955441" cy="5617670"/>
          </a:xfrm>
        </p:spPr>
        <p:txBody>
          <a:bodyPr/>
          <a:lstStyle/>
          <a:p>
            <a:pPr>
              <a:buNone/>
            </a:pPr>
            <a:r>
              <a:rPr lang="hr-HR" dirty="0" err="1" smtClean="0"/>
              <a:t>workbook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70</a:t>
            </a:r>
          </a:p>
          <a:p>
            <a:r>
              <a:rPr lang="hr-HR" b="1" dirty="0" err="1"/>
              <a:t>Task</a:t>
            </a:r>
            <a:r>
              <a:rPr lang="hr-HR" b="1" dirty="0"/>
              <a:t> 1</a:t>
            </a:r>
            <a:r>
              <a:rPr lang="hr-HR" dirty="0"/>
              <a:t>: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mistakes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B1B628-CA7E-4988-8E04-3FCF20DB4D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909" y="190062"/>
            <a:ext cx="8984766" cy="61086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E0777D-553D-4362-891E-731B679A541C}"/>
              </a:ext>
            </a:extLst>
          </p:cNvPr>
          <p:cNvSpPr txBox="1"/>
          <p:nvPr/>
        </p:nvSpPr>
        <p:spPr>
          <a:xfrm>
            <a:off x="1876333" y="1633492"/>
            <a:ext cx="13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artist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2F09059-3ABD-41B2-BF21-A7B94101C97E}"/>
              </a:ext>
            </a:extLst>
          </p:cNvPr>
          <p:cNvSpPr txBox="1"/>
          <p:nvPr/>
        </p:nvSpPr>
        <p:spPr>
          <a:xfrm>
            <a:off x="703412" y="2622840"/>
            <a:ext cx="13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streets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6568D74-39F2-4FA1-A581-A7B335AD05A2}"/>
              </a:ext>
            </a:extLst>
          </p:cNvPr>
          <p:cNvSpPr txBox="1"/>
          <p:nvPr/>
        </p:nvSpPr>
        <p:spPr>
          <a:xfrm>
            <a:off x="6937716" y="4498524"/>
            <a:ext cx="13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innocence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B86B854-8AA4-4302-B478-28429C80ED2B}"/>
              </a:ext>
            </a:extLst>
          </p:cNvPr>
          <p:cNvSpPr txBox="1"/>
          <p:nvPr/>
        </p:nvSpPr>
        <p:spPr>
          <a:xfrm>
            <a:off x="3558841" y="1982226"/>
            <a:ext cx="13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the</a:t>
            </a:r>
            <a:r>
              <a:rPr lang="hr-HR" i="1" dirty="0">
                <a:solidFill>
                  <a:srgbClr val="FF0000"/>
                </a:solidFill>
              </a:rPr>
              <a:t> UK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95D540-44A5-49DE-9BC3-60E1AEF5AB6F}"/>
              </a:ext>
            </a:extLst>
          </p:cNvPr>
          <p:cNvSpPr txBox="1"/>
          <p:nvPr/>
        </p:nvSpPr>
        <p:spPr>
          <a:xfrm>
            <a:off x="2376907" y="4506443"/>
            <a:ext cx="13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red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12C31B7-F327-49B7-9E8B-D65E05642462}"/>
              </a:ext>
            </a:extLst>
          </p:cNvPr>
          <p:cNvSpPr txBox="1"/>
          <p:nvPr/>
        </p:nvSpPr>
        <p:spPr>
          <a:xfrm>
            <a:off x="5095783" y="4175988"/>
            <a:ext cx="13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rats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C68F382-F034-4844-B78C-BAD02D3C52EA}"/>
              </a:ext>
            </a:extLst>
          </p:cNvPr>
          <p:cNvSpPr txBox="1"/>
          <p:nvPr/>
        </p:nvSpPr>
        <p:spPr>
          <a:xfrm>
            <a:off x="1510409" y="4175988"/>
            <a:ext cx="13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older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E326A5A-6CFD-4C76-BE69-EA075BE19034}"/>
              </a:ext>
            </a:extLst>
          </p:cNvPr>
          <p:cNvSpPr txBox="1"/>
          <p:nvPr/>
        </p:nvSpPr>
        <p:spPr>
          <a:xfrm>
            <a:off x="4290874" y="3552549"/>
            <a:ext cx="13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usually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8A2612-2DDD-4955-A3C2-51774CC661FE}"/>
              </a:ext>
            </a:extLst>
          </p:cNvPr>
          <p:cNvSpPr txBox="1"/>
          <p:nvPr/>
        </p:nvSpPr>
        <p:spPr>
          <a:xfrm>
            <a:off x="1321890" y="3261588"/>
            <a:ext cx="13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teddy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76011CC-5DFA-416D-85FC-7055372F7525}"/>
              </a:ext>
            </a:extLst>
          </p:cNvPr>
          <p:cNvSpPr txBox="1"/>
          <p:nvPr/>
        </p:nvSpPr>
        <p:spPr>
          <a:xfrm>
            <a:off x="1714315" y="2911423"/>
            <a:ext cx="13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West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CA7747A-3DC6-4BEC-B030-65226AA4D923}"/>
              </a:ext>
            </a:extLst>
          </p:cNvPr>
          <p:cNvSpPr txBox="1"/>
          <p:nvPr/>
        </p:nvSpPr>
        <p:spPr>
          <a:xfrm>
            <a:off x="2949148" y="5427419"/>
            <a:ext cx="13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panting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93F64C4-22EE-45C0-8CBF-643D9746D8E5}"/>
              </a:ext>
            </a:extLst>
          </p:cNvPr>
          <p:cNvSpPr txBox="1"/>
          <p:nvPr/>
        </p:nvSpPr>
        <p:spPr>
          <a:xfrm>
            <a:off x="1510409" y="5444842"/>
            <a:ext cx="13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frame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CE7BC16-6FB9-4057-867F-88934D8AAC53}"/>
              </a:ext>
            </a:extLst>
          </p:cNvPr>
          <p:cNvSpPr txBox="1"/>
          <p:nvPr/>
        </p:nvSpPr>
        <p:spPr>
          <a:xfrm>
            <a:off x="1321890" y="5111437"/>
            <a:ext cx="13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dollars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6D126C2-3901-42D9-B3D3-2E5E77849187}"/>
              </a:ext>
            </a:extLst>
          </p:cNvPr>
          <p:cNvSpPr txBox="1"/>
          <p:nvPr/>
        </p:nvSpPr>
        <p:spPr>
          <a:xfrm>
            <a:off x="5248740" y="4799427"/>
            <a:ext cx="13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New York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CD276F0-6E53-4B24-969B-FDC52B15C85B}"/>
              </a:ext>
            </a:extLst>
          </p:cNvPr>
          <p:cNvSpPr txBox="1"/>
          <p:nvPr/>
        </p:nvSpPr>
        <p:spPr>
          <a:xfrm>
            <a:off x="2557237" y="5762787"/>
            <a:ext cx="13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more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309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450</Words>
  <Application>Microsoft Office PowerPoint</Application>
  <PresentationFormat>Custom</PresentationFormat>
  <Paragraphs>117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sustava Office</vt:lpstr>
      <vt:lpstr>Unit 4: Lesson 2  You’ve just got Banksy-ed</vt:lpstr>
      <vt:lpstr>Slide 2</vt:lpstr>
      <vt:lpstr>Slide 3</vt:lpstr>
      <vt:lpstr>Slide 4</vt:lpstr>
      <vt:lpstr>Slide 5</vt:lpstr>
      <vt:lpstr>Slide 6</vt:lpstr>
      <vt:lpstr>Zapiši u bilježnicu: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185</cp:revision>
  <dcterms:created xsi:type="dcterms:W3CDTF">2021-09-01T06:25:32Z</dcterms:created>
  <dcterms:modified xsi:type="dcterms:W3CDTF">2022-02-16T12:04:57Z</dcterms:modified>
</cp:coreProperties>
</file>